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70" r:id="rId3"/>
    <p:sldId id="272" r:id="rId4"/>
    <p:sldId id="263" r:id="rId5"/>
    <p:sldId id="257" r:id="rId6"/>
    <p:sldId id="268" r:id="rId7"/>
    <p:sldId id="274" r:id="rId8"/>
    <p:sldId id="275" r:id="rId9"/>
    <p:sldId id="269" r:id="rId10"/>
    <p:sldId id="276" r:id="rId11"/>
    <p:sldId id="258" r:id="rId12"/>
    <p:sldId id="259" r:id="rId13"/>
    <p:sldId id="271" r:id="rId14"/>
    <p:sldId id="265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4D3D4B-6604-4314-9178-7BBBD6A1B492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5DCEE1-3EB7-4837-8C87-A7DC7A10FBE1}">
      <dgm:prSet phldrT="[Text]"/>
      <dgm:spPr/>
      <dgm:t>
        <a:bodyPr/>
        <a:lstStyle/>
        <a:p>
          <a:r>
            <a:rPr lang="en-US"/>
            <a:t>SQLite 3</a:t>
          </a:r>
          <a:endParaRPr lang="en-US" sz="3000">
            <a:solidFill>
              <a:srgbClr val="010000"/>
            </a:solidFill>
            <a:latin typeface="Century Gothic"/>
          </a:endParaRPr>
        </a:p>
      </dgm:t>
    </dgm:pt>
    <dgm:pt modelId="{8751CF0E-9A57-464D-8B18-035E33ACBD79}" type="parTrans" cxnId="{735D5432-B596-44CC-B6E0-32E3CE379A9C}">
      <dgm:prSet/>
      <dgm:spPr/>
      <dgm:t>
        <a:bodyPr/>
        <a:lstStyle/>
        <a:p>
          <a:endParaRPr lang="en-US"/>
        </a:p>
      </dgm:t>
    </dgm:pt>
    <dgm:pt modelId="{0653CBD5-BB15-49CB-8C30-F15CE166F4C5}" type="sibTrans" cxnId="{735D5432-B596-44CC-B6E0-32E3CE379A9C}">
      <dgm:prSet/>
      <dgm:spPr/>
      <dgm:t>
        <a:bodyPr/>
        <a:lstStyle/>
        <a:p>
          <a:endParaRPr lang="en-US"/>
        </a:p>
      </dgm:t>
    </dgm:pt>
    <dgm:pt modelId="{C5C51448-109D-4BA0-9D7A-21F8632E40E9}">
      <dgm:prSet phldrT="[Text]"/>
      <dgm:spPr/>
      <dgm:t>
        <a:bodyPr/>
        <a:lstStyle/>
        <a:p>
          <a:r>
            <a:rPr lang="en-US"/>
            <a:t>Database construction</a:t>
          </a:r>
        </a:p>
      </dgm:t>
    </dgm:pt>
    <dgm:pt modelId="{D02C4B07-4373-46FE-923E-4E3A687834FF}" type="parTrans" cxnId="{F13944AD-D9F2-4FE1-BEB1-E0BE00A84E1F}">
      <dgm:prSet/>
      <dgm:spPr/>
      <dgm:t>
        <a:bodyPr/>
        <a:lstStyle/>
        <a:p>
          <a:endParaRPr lang="en-US"/>
        </a:p>
      </dgm:t>
    </dgm:pt>
    <dgm:pt modelId="{219AA588-83C4-4066-927D-7DD9AFFBB51A}" type="sibTrans" cxnId="{F13944AD-D9F2-4FE1-BEB1-E0BE00A84E1F}">
      <dgm:prSet/>
      <dgm:spPr/>
      <dgm:t>
        <a:bodyPr/>
        <a:lstStyle/>
        <a:p>
          <a:endParaRPr lang="en-US"/>
        </a:p>
      </dgm:t>
    </dgm:pt>
    <dgm:pt modelId="{814F4CA0-0660-4909-8B65-71891AC7A54C}">
      <dgm:prSet phldrT="[Text]"/>
      <dgm:spPr/>
      <dgm:t>
        <a:bodyPr/>
        <a:lstStyle/>
        <a:p>
          <a:r>
            <a:rPr lang="en-US" err="1"/>
            <a:t>Initialise</a:t>
          </a:r>
          <a:r>
            <a:rPr lang="en-US"/>
            <a:t> Database</a:t>
          </a:r>
        </a:p>
      </dgm:t>
    </dgm:pt>
    <dgm:pt modelId="{4122FCA1-06C5-4720-93A7-4221A699B463}" type="parTrans" cxnId="{5D887F94-5731-4AB0-92C7-79AAA24C3CD4}">
      <dgm:prSet/>
      <dgm:spPr/>
      <dgm:t>
        <a:bodyPr/>
        <a:lstStyle/>
        <a:p>
          <a:endParaRPr lang="en-US"/>
        </a:p>
      </dgm:t>
    </dgm:pt>
    <dgm:pt modelId="{1A0C08D7-C709-4660-BF0C-F9978FC2AE16}" type="sibTrans" cxnId="{5D887F94-5731-4AB0-92C7-79AAA24C3CD4}">
      <dgm:prSet/>
      <dgm:spPr/>
      <dgm:t>
        <a:bodyPr/>
        <a:lstStyle/>
        <a:p>
          <a:endParaRPr lang="en-US"/>
        </a:p>
      </dgm:t>
    </dgm:pt>
    <dgm:pt modelId="{501B0BE2-37D2-4E66-9ADC-EC92F073515E}">
      <dgm:prSet phldrT="[Text]"/>
      <dgm:spPr/>
      <dgm:t>
        <a:bodyPr/>
        <a:lstStyle/>
        <a:p>
          <a:r>
            <a:rPr lang="en-US"/>
            <a:t>Data extraction</a:t>
          </a:r>
        </a:p>
      </dgm:t>
    </dgm:pt>
    <dgm:pt modelId="{8C987E68-ED80-4F7D-A327-9D38CF085FDE}" type="parTrans" cxnId="{05217F97-284A-400E-920E-21EA81DCBC43}">
      <dgm:prSet/>
      <dgm:spPr/>
      <dgm:t>
        <a:bodyPr/>
        <a:lstStyle/>
        <a:p>
          <a:endParaRPr lang="en-US"/>
        </a:p>
      </dgm:t>
    </dgm:pt>
    <dgm:pt modelId="{E32A071C-613A-419E-AE67-2055FA996060}" type="sibTrans" cxnId="{05217F97-284A-400E-920E-21EA81DCBC43}">
      <dgm:prSet/>
      <dgm:spPr/>
      <dgm:t>
        <a:bodyPr/>
        <a:lstStyle/>
        <a:p>
          <a:endParaRPr lang="en-US"/>
        </a:p>
      </dgm:t>
    </dgm:pt>
    <dgm:pt modelId="{5A704298-D023-4498-BD27-AAFF62C1B4FF}">
      <dgm:prSet phldrT="[Text]"/>
      <dgm:spPr/>
      <dgm:t>
        <a:bodyPr/>
        <a:lstStyle/>
        <a:p>
          <a:r>
            <a:rPr lang="en-US"/>
            <a:t>Flask-WTF Forms</a:t>
          </a:r>
        </a:p>
      </dgm:t>
    </dgm:pt>
    <dgm:pt modelId="{288C5BB4-23DF-4D8B-918E-28A7914ECCB4}" type="parTrans" cxnId="{D80BB841-0FFA-4D26-AE89-540177FD5227}">
      <dgm:prSet/>
      <dgm:spPr/>
      <dgm:t>
        <a:bodyPr/>
        <a:lstStyle/>
        <a:p>
          <a:endParaRPr lang="en-US"/>
        </a:p>
      </dgm:t>
    </dgm:pt>
    <dgm:pt modelId="{83CC6849-A641-471A-87C8-3E5709CA3046}" type="sibTrans" cxnId="{D80BB841-0FFA-4D26-AE89-540177FD5227}">
      <dgm:prSet/>
      <dgm:spPr/>
      <dgm:t>
        <a:bodyPr/>
        <a:lstStyle/>
        <a:p>
          <a:endParaRPr lang="en-US"/>
        </a:p>
      </dgm:t>
    </dgm:pt>
    <dgm:pt modelId="{F19C35AA-4574-4CCC-A407-76B7B7534342}">
      <dgm:prSet phldrT="[Text]"/>
      <dgm:spPr/>
      <dgm:t>
        <a:bodyPr/>
        <a:lstStyle/>
        <a:p>
          <a:r>
            <a:rPr lang="en-US"/>
            <a:t>Simple query</a:t>
          </a:r>
        </a:p>
      </dgm:t>
    </dgm:pt>
    <dgm:pt modelId="{3CF01C3D-C8D3-4CCA-A4A6-6DAAF0EAD4B0}" type="parTrans" cxnId="{F10F60D0-6CA5-41C6-84D9-666B2FF3457E}">
      <dgm:prSet/>
      <dgm:spPr/>
      <dgm:t>
        <a:bodyPr/>
        <a:lstStyle/>
        <a:p>
          <a:endParaRPr lang="en-US"/>
        </a:p>
      </dgm:t>
    </dgm:pt>
    <dgm:pt modelId="{9147BC5C-A498-47B4-8771-51F83107C395}" type="sibTrans" cxnId="{F10F60D0-6CA5-41C6-84D9-666B2FF3457E}">
      <dgm:prSet/>
      <dgm:spPr/>
      <dgm:t>
        <a:bodyPr/>
        <a:lstStyle/>
        <a:p>
          <a:endParaRPr lang="en-US"/>
        </a:p>
      </dgm:t>
    </dgm:pt>
    <dgm:pt modelId="{632174B7-31F3-4ACF-B429-EED7B6A65BBB}">
      <dgm:prSet phldrT="[Text]"/>
      <dgm:spPr/>
      <dgm:t>
        <a:bodyPr/>
        <a:lstStyle/>
        <a:p>
          <a:r>
            <a:rPr lang="en-US"/>
            <a:t>Join query</a:t>
          </a:r>
        </a:p>
      </dgm:t>
    </dgm:pt>
    <dgm:pt modelId="{D1BDB24D-CA39-4C85-9E2B-50A2D70F313A}" type="parTrans" cxnId="{E1DBC87D-4EDD-4A23-AD21-C901B7D109E1}">
      <dgm:prSet/>
      <dgm:spPr/>
    </dgm:pt>
    <dgm:pt modelId="{1CE7B72D-B68B-45BE-9105-F9AFBD92F2A7}" type="sibTrans" cxnId="{E1DBC87D-4EDD-4A23-AD21-C901B7D109E1}">
      <dgm:prSet/>
      <dgm:spPr/>
    </dgm:pt>
    <dgm:pt modelId="{757BF2EF-27ED-4B9A-B58E-1B3E0E306CBF}">
      <dgm:prSet phldrT="[Text]"/>
      <dgm:spPr/>
      <dgm:t>
        <a:bodyPr/>
        <a:lstStyle/>
        <a:p>
          <a:r>
            <a:rPr lang="en-US"/>
            <a:t>Models</a:t>
          </a:r>
        </a:p>
      </dgm:t>
    </dgm:pt>
    <dgm:pt modelId="{4958C560-377B-4FAF-9C9C-53C300E7F2B5}" type="parTrans" cxnId="{C0DBE6BB-D778-4CC2-8B7D-C5F5942DCD2E}">
      <dgm:prSet/>
      <dgm:spPr/>
    </dgm:pt>
    <dgm:pt modelId="{4BF46FF7-67B3-4C73-8511-4611F029E123}" type="sibTrans" cxnId="{C0DBE6BB-D778-4CC2-8B7D-C5F5942DCD2E}">
      <dgm:prSet/>
      <dgm:spPr/>
    </dgm:pt>
    <dgm:pt modelId="{022131B4-C282-4FA6-BC9F-0724E9221936}">
      <dgm:prSet phldrT="[Text]"/>
      <dgm:spPr/>
      <dgm:t>
        <a:bodyPr/>
        <a:lstStyle/>
        <a:p>
          <a:r>
            <a:rPr lang="en-US"/>
            <a:t>Generate </a:t>
          </a:r>
          <a:r>
            <a:rPr lang="en-US" err="1"/>
            <a:t>db</a:t>
          </a:r>
          <a:r>
            <a:rPr lang="en-US"/>
            <a:t> Session</a:t>
          </a:r>
        </a:p>
      </dgm:t>
    </dgm:pt>
    <dgm:pt modelId="{C91253DD-2E02-4DE5-9FED-30422663D576}" type="parTrans" cxnId="{8C869D5D-0ED5-4AB1-9C48-477E81154F71}">
      <dgm:prSet/>
      <dgm:spPr/>
    </dgm:pt>
    <dgm:pt modelId="{8F1FE87A-EA3A-4722-ACFC-A1EB0B195CC3}" type="sibTrans" cxnId="{8C869D5D-0ED5-4AB1-9C48-477E81154F71}">
      <dgm:prSet/>
      <dgm:spPr/>
    </dgm:pt>
    <dgm:pt modelId="{2584A5C7-9EE2-483B-AA4F-4B82B828399A}" type="pres">
      <dgm:prSet presAssocID="{6A4D3D4B-6604-4314-9178-7BBBD6A1B492}" presName="Name0" presStyleCnt="0">
        <dgm:presLayoutVars>
          <dgm:dir/>
          <dgm:animLvl val="lvl"/>
          <dgm:resizeHandles val="exact"/>
        </dgm:presLayoutVars>
      </dgm:prSet>
      <dgm:spPr/>
    </dgm:pt>
    <dgm:pt modelId="{FE1827B5-1488-4CF1-91FC-D4EC6BDA2939}" type="pres">
      <dgm:prSet presAssocID="{6A4D3D4B-6604-4314-9178-7BBBD6A1B492}" presName="tSp" presStyleCnt="0"/>
      <dgm:spPr/>
    </dgm:pt>
    <dgm:pt modelId="{F988611F-F0E0-4B3C-B08E-C839F58AE9A9}" type="pres">
      <dgm:prSet presAssocID="{6A4D3D4B-6604-4314-9178-7BBBD6A1B492}" presName="bSp" presStyleCnt="0"/>
      <dgm:spPr/>
    </dgm:pt>
    <dgm:pt modelId="{6351DA96-38D4-4548-8965-87857A426E48}" type="pres">
      <dgm:prSet presAssocID="{6A4D3D4B-6604-4314-9178-7BBBD6A1B492}" presName="process" presStyleCnt="0"/>
      <dgm:spPr/>
    </dgm:pt>
    <dgm:pt modelId="{00D08C95-B603-41D0-8F45-D81A0516F5C1}" type="pres">
      <dgm:prSet presAssocID="{A85DCEE1-3EB7-4837-8C87-A7DC7A10FBE1}" presName="composite1" presStyleCnt="0"/>
      <dgm:spPr/>
    </dgm:pt>
    <dgm:pt modelId="{CEF17A42-E5F9-4CD8-9F65-2B001EACB15F}" type="pres">
      <dgm:prSet presAssocID="{A85DCEE1-3EB7-4837-8C87-A7DC7A10FBE1}" presName="dummyNode1" presStyleLbl="node1" presStyleIdx="0" presStyleCnt="3"/>
      <dgm:spPr/>
    </dgm:pt>
    <dgm:pt modelId="{86C574FF-4C08-438D-83B6-1098D175AAA0}" type="pres">
      <dgm:prSet presAssocID="{A85DCEE1-3EB7-4837-8C87-A7DC7A10FBE1}" presName="childNode1" presStyleLbl="bgAcc1" presStyleIdx="0" presStyleCnt="3">
        <dgm:presLayoutVars>
          <dgm:bulletEnabled val="1"/>
        </dgm:presLayoutVars>
      </dgm:prSet>
      <dgm:spPr/>
    </dgm:pt>
    <dgm:pt modelId="{15566F88-9162-4CF3-863C-2EC4D539A34E}" type="pres">
      <dgm:prSet presAssocID="{A85DCEE1-3EB7-4837-8C87-A7DC7A10FBE1}" presName="childNode1tx" presStyleLbl="bgAcc1" presStyleIdx="0" presStyleCnt="3">
        <dgm:presLayoutVars>
          <dgm:bulletEnabled val="1"/>
        </dgm:presLayoutVars>
      </dgm:prSet>
      <dgm:spPr/>
    </dgm:pt>
    <dgm:pt modelId="{6DC26C60-E4AF-477E-BF72-DA949E403EF3}" type="pres">
      <dgm:prSet presAssocID="{A85DCEE1-3EB7-4837-8C87-A7DC7A10FBE1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07318A65-7EE3-4BC1-B6E0-1055A58234A0}" type="pres">
      <dgm:prSet presAssocID="{A85DCEE1-3EB7-4837-8C87-A7DC7A10FBE1}" presName="connSite1" presStyleCnt="0"/>
      <dgm:spPr/>
    </dgm:pt>
    <dgm:pt modelId="{B889F0FE-91A2-41FE-AEEE-1558896A2DFB}" type="pres">
      <dgm:prSet presAssocID="{0653CBD5-BB15-49CB-8C30-F15CE166F4C5}" presName="Name9" presStyleLbl="sibTrans2D1" presStyleIdx="0" presStyleCnt="2"/>
      <dgm:spPr/>
    </dgm:pt>
    <dgm:pt modelId="{9DCDA9FC-3853-40F1-9702-6FFCE6040788}" type="pres">
      <dgm:prSet presAssocID="{814F4CA0-0660-4909-8B65-71891AC7A54C}" presName="composite2" presStyleCnt="0"/>
      <dgm:spPr/>
    </dgm:pt>
    <dgm:pt modelId="{D5D313A5-AEA8-4D3F-89F1-0E6A51BD4541}" type="pres">
      <dgm:prSet presAssocID="{814F4CA0-0660-4909-8B65-71891AC7A54C}" presName="dummyNode2" presStyleLbl="node1" presStyleIdx="0" presStyleCnt="3"/>
      <dgm:spPr/>
    </dgm:pt>
    <dgm:pt modelId="{7CD8BAE1-0361-4E5F-9D6B-4609BED58AEF}" type="pres">
      <dgm:prSet presAssocID="{814F4CA0-0660-4909-8B65-71891AC7A54C}" presName="childNode2" presStyleLbl="bgAcc1" presStyleIdx="1" presStyleCnt="3">
        <dgm:presLayoutVars>
          <dgm:bulletEnabled val="1"/>
        </dgm:presLayoutVars>
      </dgm:prSet>
      <dgm:spPr/>
    </dgm:pt>
    <dgm:pt modelId="{0BAD98A3-3778-4D07-A7DA-F1CFB1F96AC2}" type="pres">
      <dgm:prSet presAssocID="{814F4CA0-0660-4909-8B65-71891AC7A54C}" presName="childNode2tx" presStyleLbl="bgAcc1" presStyleIdx="1" presStyleCnt="3">
        <dgm:presLayoutVars>
          <dgm:bulletEnabled val="1"/>
        </dgm:presLayoutVars>
      </dgm:prSet>
      <dgm:spPr/>
    </dgm:pt>
    <dgm:pt modelId="{DCEE1FFD-EA70-4FFC-B136-CA99B751E6B7}" type="pres">
      <dgm:prSet presAssocID="{814F4CA0-0660-4909-8B65-71891AC7A54C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D0F42BE6-860A-4532-8ADA-36CE43C0407F}" type="pres">
      <dgm:prSet presAssocID="{814F4CA0-0660-4909-8B65-71891AC7A54C}" presName="connSite2" presStyleCnt="0"/>
      <dgm:spPr/>
    </dgm:pt>
    <dgm:pt modelId="{6A999726-5199-47FB-9956-D49E81AE8021}" type="pres">
      <dgm:prSet presAssocID="{1A0C08D7-C709-4660-BF0C-F9978FC2AE16}" presName="Name18" presStyleLbl="sibTrans2D1" presStyleIdx="1" presStyleCnt="2"/>
      <dgm:spPr/>
    </dgm:pt>
    <dgm:pt modelId="{9BB02A33-3016-40BF-BD0F-C4551054D82A}" type="pres">
      <dgm:prSet presAssocID="{501B0BE2-37D2-4E66-9ADC-EC92F073515E}" presName="composite1" presStyleCnt="0"/>
      <dgm:spPr/>
    </dgm:pt>
    <dgm:pt modelId="{C1DDD7E7-7C59-44CB-97BF-2CDCF78AEE80}" type="pres">
      <dgm:prSet presAssocID="{501B0BE2-37D2-4E66-9ADC-EC92F073515E}" presName="dummyNode1" presStyleLbl="node1" presStyleIdx="1" presStyleCnt="3"/>
      <dgm:spPr/>
    </dgm:pt>
    <dgm:pt modelId="{EC3D9259-9865-491C-9AB0-2DBD74673DA6}" type="pres">
      <dgm:prSet presAssocID="{501B0BE2-37D2-4E66-9ADC-EC92F073515E}" presName="childNode1" presStyleLbl="bgAcc1" presStyleIdx="2" presStyleCnt="3">
        <dgm:presLayoutVars>
          <dgm:bulletEnabled val="1"/>
        </dgm:presLayoutVars>
      </dgm:prSet>
      <dgm:spPr/>
    </dgm:pt>
    <dgm:pt modelId="{317EB84D-0834-4A7D-B30C-AE93EA3E64AF}" type="pres">
      <dgm:prSet presAssocID="{501B0BE2-37D2-4E66-9ADC-EC92F073515E}" presName="childNode1tx" presStyleLbl="bgAcc1" presStyleIdx="2" presStyleCnt="3">
        <dgm:presLayoutVars>
          <dgm:bulletEnabled val="1"/>
        </dgm:presLayoutVars>
      </dgm:prSet>
      <dgm:spPr/>
    </dgm:pt>
    <dgm:pt modelId="{169D0522-48A4-44D2-A06F-ABBAEF84DCF2}" type="pres">
      <dgm:prSet presAssocID="{501B0BE2-37D2-4E66-9ADC-EC92F073515E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B8E34DEF-A65A-4F6A-A45B-E85E09AD43A8}" type="pres">
      <dgm:prSet presAssocID="{501B0BE2-37D2-4E66-9ADC-EC92F073515E}" presName="connSite1" presStyleCnt="0"/>
      <dgm:spPr/>
    </dgm:pt>
  </dgm:ptLst>
  <dgm:cxnLst>
    <dgm:cxn modelId="{0CF0D803-C8E5-40CD-BA19-2F62767E0F77}" type="presOf" srcId="{A85DCEE1-3EB7-4837-8C87-A7DC7A10FBE1}" destId="{6DC26C60-E4AF-477E-BF72-DA949E403EF3}" srcOrd="0" destOrd="0" presId="urn:microsoft.com/office/officeart/2005/8/layout/hProcess4"/>
    <dgm:cxn modelId="{8E9E580B-9AE1-4EF3-AEEA-9928080A32A5}" type="presOf" srcId="{5A704298-D023-4498-BD27-AAFF62C1B4FF}" destId="{317EB84D-0834-4A7D-B30C-AE93EA3E64AF}" srcOrd="1" destOrd="0" presId="urn:microsoft.com/office/officeart/2005/8/layout/hProcess4"/>
    <dgm:cxn modelId="{4746C11A-1AFA-4F73-A9F9-31AFEFD5E58B}" type="presOf" srcId="{F19C35AA-4574-4CCC-A407-76B7B7534342}" destId="{EC3D9259-9865-491C-9AB0-2DBD74673DA6}" srcOrd="0" destOrd="1" presId="urn:microsoft.com/office/officeart/2005/8/layout/hProcess4"/>
    <dgm:cxn modelId="{99BCE51F-F4E4-4A50-A255-E72FF8F285B0}" type="presOf" srcId="{6A4D3D4B-6604-4314-9178-7BBBD6A1B492}" destId="{2584A5C7-9EE2-483B-AA4F-4B82B828399A}" srcOrd="0" destOrd="0" presId="urn:microsoft.com/office/officeart/2005/8/layout/hProcess4"/>
    <dgm:cxn modelId="{67935E25-9A28-4872-97B3-591BFBC8C03D}" type="presOf" srcId="{5A704298-D023-4498-BD27-AAFF62C1B4FF}" destId="{EC3D9259-9865-491C-9AB0-2DBD74673DA6}" srcOrd="0" destOrd="0" presId="urn:microsoft.com/office/officeart/2005/8/layout/hProcess4"/>
    <dgm:cxn modelId="{735D5432-B596-44CC-B6E0-32E3CE379A9C}" srcId="{6A4D3D4B-6604-4314-9178-7BBBD6A1B492}" destId="{A85DCEE1-3EB7-4837-8C87-A7DC7A10FBE1}" srcOrd="0" destOrd="0" parTransId="{8751CF0E-9A57-464D-8B18-035E33ACBD79}" sibTransId="{0653CBD5-BB15-49CB-8C30-F15CE166F4C5}"/>
    <dgm:cxn modelId="{C1355138-55C1-43AA-8D09-60F7FA800D3D}" type="presOf" srcId="{022131B4-C282-4FA6-BC9F-0724E9221936}" destId="{7CD8BAE1-0361-4E5F-9D6B-4609BED58AEF}" srcOrd="0" destOrd="1" presId="urn:microsoft.com/office/officeart/2005/8/layout/hProcess4"/>
    <dgm:cxn modelId="{E5B0663C-3384-4BE8-A149-77921E6D5183}" type="presOf" srcId="{022131B4-C282-4FA6-BC9F-0724E9221936}" destId="{0BAD98A3-3778-4D07-A7DA-F1CFB1F96AC2}" srcOrd="1" destOrd="1" presId="urn:microsoft.com/office/officeart/2005/8/layout/hProcess4"/>
    <dgm:cxn modelId="{8C869D5D-0ED5-4AB1-9C48-477E81154F71}" srcId="{814F4CA0-0660-4909-8B65-71891AC7A54C}" destId="{022131B4-C282-4FA6-BC9F-0724E9221936}" srcOrd="1" destOrd="0" parTransId="{C91253DD-2E02-4DE5-9FED-30422663D576}" sibTransId="{8F1FE87A-EA3A-4722-ACFC-A1EB0B195CC3}"/>
    <dgm:cxn modelId="{D80BB841-0FFA-4D26-AE89-540177FD5227}" srcId="{501B0BE2-37D2-4E66-9ADC-EC92F073515E}" destId="{5A704298-D023-4498-BD27-AAFF62C1B4FF}" srcOrd="0" destOrd="0" parTransId="{288C5BB4-23DF-4D8B-918E-28A7914ECCB4}" sibTransId="{83CC6849-A641-471A-87C8-3E5709CA3046}"/>
    <dgm:cxn modelId="{5B5D7442-3014-4ED1-949A-47DFBFFE43BD}" type="presOf" srcId="{632174B7-31F3-4ACF-B429-EED7B6A65BBB}" destId="{317EB84D-0834-4A7D-B30C-AE93EA3E64AF}" srcOrd="1" destOrd="2" presId="urn:microsoft.com/office/officeart/2005/8/layout/hProcess4"/>
    <dgm:cxn modelId="{9272C36E-5AF2-4048-82AD-97CCE9C7A1A3}" type="presOf" srcId="{632174B7-31F3-4ACF-B429-EED7B6A65BBB}" destId="{EC3D9259-9865-491C-9AB0-2DBD74673DA6}" srcOrd="0" destOrd="2" presId="urn:microsoft.com/office/officeart/2005/8/layout/hProcess4"/>
    <dgm:cxn modelId="{E1DBC87D-4EDD-4A23-AD21-C901B7D109E1}" srcId="{501B0BE2-37D2-4E66-9ADC-EC92F073515E}" destId="{632174B7-31F3-4ACF-B429-EED7B6A65BBB}" srcOrd="2" destOrd="0" parTransId="{D1BDB24D-CA39-4C85-9E2B-50A2D70F313A}" sibTransId="{1CE7B72D-B68B-45BE-9105-F9AFBD92F2A7}"/>
    <dgm:cxn modelId="{905EA181-7561-44B8-AF0E-43DA0BEBA9DF}" type="presOf" srcId="{F19C35AA-4574-4CCC-A407-76B7B7534342}" destId="{317EB84D-0834-4A7D-B30C-AE93EA3E64AF}" srcOrd="1" destOrd="1" presId="urn:microsoft.com/office/officeart/2005/8/layout/hProcess4"/>
    <dgm:cxn modelId="{7549D38A-015F-49F5-A201-6F4988B9CD51}" type="presOf" srcId="{814F4CA0-0660-4909-8B65-71891AC7A54C}" destId="{DCEE1FFD-EA70-4FFC-B136-CA99B751E6B7}" srcOrd="0" destOrd="0" presId="urn:microsoft.com/office/officeart/2005/8/layout/hProcess4"/>
    <dgm:cxn modelId="{5D887F94-5731-4AB0-92C7-79AAA24C3CD4}" srcId="{6A4D3D4B-6604-4314-9178-7BBBD6A1B492}" destId="{814F4CA0-0660-4909-8B65-71891AC7A54C}" srcOrd="1" destOrd="0" parTransId="{4122FCA1-06C5-4720-93A7-4221A699B463}" sibTransId="{1A0C08D7-C709-4660-BF0C-F9978FC2AE16}"/>
    <dgm:cxn modelId="{05217F97-284A-400E-920E-21EA81DCBC43}" srcId="{6A4D3D4B-6604-4314-9178-7BBBD6A1B492}" destId="{501B0BE2-37D2-4E66-9ADC-EC92F073515E}" srcOrd="2" destOrd="0" parTransId="{8C987E68-ED80-4F7D-A327-9D38CF085FDE}" sibTransId="{E32A071C-613A-419E-AE67-2055FA996060}"/>
    <dgm:cxn modelId="{267FFC99-6DEB-4FAE-9B0B-4B2643451F89}" type="presOf" srcId="{C5C51448-109D-4BA0-9D7A-21F8632E40E9}" destId="{15566F88-9162-4CF3-863C-2EC4D539A34E}" srcOrd="1" destOrd="0" presId="urn:microsoft.com/office/officeart/2005/8/layout/hProcess4"/>
    <dgm:cxn modelId="{A2302AA9-E90F-4241-830B-9C6E97E1A616}" type="presOf" srcId="{501B0BE2-37D2-4E66-9ADC-EC92F073515E}" destId="{169D0522-48A4-44D2-A06F-ABBAEF84DCF2}" srcOrd="0" destOrd="0" presId="urn:microsoft.com/office/officeart/2005/8/layout/hProcess4"/>
    <dgm:cxn modelId="{3D14EAAB-271C-48B7-8912-024A160577B4}" type="presOf" srcId="{1A0C08D7-C709-4660-BF0C-F9978FC2AE16}" destId="{6A999726-5199-47FB-9956-D49E81AE8021}" srcOrd="0" destOrd="0" presId="urn:microsoft.com/office/officeart/2005/8/layout/hProcess4"/>
    <dgm:cxn modelId="{D14141AC-3CB1-4343-8E87-44BEF0EB8C2F}" type="presOf" srcId="{757BF2EF-27ED-4B9A-B58E-1B3E0E306CBF}" destId="{0BAD98A3-3778-4D07-A7DA-F1CFB1F96AC2}" srcOrd="1" destOrd="0" presId="urn:microsoft.com/office/officeart/2005/8/layout/hProcess4"/>
    <dgm:cxn modelId="{F13944AD-D9F2-4FE1-BEB1-E0BE00A84E1F}" srcId="{A85DCEE1-3EB7-4837-8C87-A7DC7A10FBE1}" destId="{C5C51448-109D-4BA0-9D7A-21F8632E40E9}" srcOrd="0" destOrd="0" parTransId="{D02C4B07-4373-46FE-923E-4E3A687834FF}" sibTransId="{219AA588-83C4-4066-927D-7DD9AFFBB51A}"/>
    <dgm:cxn modelId="{CF1031B5-C9A7-4DDE-898B-D1126E256A4C}" type="presOf" srcId="{C5C51448-109D-4BA0-9D7A-21F8632E40E9}" destId="{86C574FF-4C08-438D-83B6-1098D175AAA0}" srcOrd="0" destOrd="0" presId="urn:microsoft.com/office/officeart/2005/8/layout/hProcess4"/>
    <dgm:cxn modelId="{C0DBE6BB-D778-4CC2-8B7D-C5F5942DCD2E}" srcId="{814F4CA0-0660-4909-8B65-71891AC7A54C}" destId="{757BF2EF-27ED-4B9A-B58E-1B3E0E306CBF}" srcOrd="0" destOrd="0" parTransId="{4958C560-377B-4FAF-9C9C-53C300E7F2B5}" sibTransId="{4BF46FF7-67B3-4C73-8511-4611F029E123}"/>
    <dgm:cxn modelId="{F10F60D0-6CA5-41C6-84D9-666B2FF3457E}" srcId="{501B0BE2-37D2-4E66-9ADC-EC92F073515E}" destId="{F19C35AA-4574-4CCC-A407-76B7B7534342}" srcOrd="1" destOrd="0" parTransId="{3CF01C3D-C8D3-4CCA-A4A6-6DAAF0EAD4B0}" sibTransId="{9147BC5C-A498-47B4-8771-51F83107C395}"/>
    <dgm:cxn modelId="{45D9BADF-6F89-46D5-9197-455B3B5374FE}" type="presOf" srcId="{0653CBD5-BB15-49CB-8C30-F15CE166F4C5}" destId="{B889F0FE-91A2-41FE-AEEE-1558896A2DFB}" srcOrd="0" destOrd="0" presId="urn:microsoft.com/office/officeart/2005/8/layout/hProcess4"/>
    <dgm:cxn modelId="{1D16C3FC-8282-4679-AE85-3390C1EA98C7}" type="presOf" srcId="{757BF2EF-27ED-4B9A-B58E-1B3E0E306CBF}" destId="{7CD8BAE1-0361-4E5F-9D6B-4609BED58AEF}" srcOrd="0" destOrd="0" presId="urn:microsoft.com/office/officeart/2005/8/layout/hProcess4"/>
    <dgm:cxn modelId="{B7EE0817-F1F4-4347-B1D9-E74BAD27AE72}" type="presParOf" srcId="{2584A5C7-9EE2-483B-AA4F-4B82B828399A}" destId="{FE1827B5-1488-4CF1-91FC-D4EC6BDA2939}" srcOrd="0" destOrd="0" presId="urn:microsoft.com/office/officeart/2005/8/layout/hProcess4"/>
    <dgm:cxn modelId="{7C9DF4E6-EC51-40C1-88D1-E8D130B95C1C}" type="presParOf" srcId="{2584A5C7-9EE2-483B-AA4F-4B82B828399A}" destId="{F988611F-F0E0-4B3C-B08E-C839F58AE9A9}" srcOrd="1" destOrd="0" presId="urn:microsoft.com/office/officeart/2005/8/layout/hProcess4"/>
    <dgm:cxn modelId="{C116D4D1-B1A3-41DB-AE4C-DEDD398CEA21}" type="presParOf" srcId="{2584A5C7-9EE2-483B-AA4F-4B82B828399A}" destId="{6351DA96-38D4-4548-8965-87857A426E48}" srcOrd="2" destOrd="0" presId="urn:microsoft.com/office/officeart/2005/8/layout/hProcess4"/>
    <dgm:cxn modelId="{A3226618-BDD5-44B5-B6BA-8FD2C609258F}" type="presParOf" srcId="{6351DA96-38D4-4548-8965-87857A426E48}" destId="{00D08C95-B603-41D0-8F45-D81A0516F5C1}" srcOrd="0" destOrd="0" presId="urn:microsoft.com/office/officeart/2005/8/layout/hProcess4"/>
    <dgm:cxn modelId="{44906DCE-3911-4D9A-8F9E-F9DC80DDA68C}" type="presParOf" srcId="{00D08C95-B603-41D0-8F45-D81A0516F5C1}" destId="{CEF17A42-E5F9-4CD8-9F65-2B001EACB15F}" srcOrd="0" destOrd="0" presId="urn:microsoft.com/office/officeart/2005/8/layout/hProcess4"/>
    <dgm:cxn modelId="{FA4B2767-29A9-41DD-A83D-6244637E2633}" type="presParOf" srcId="{00D08C95-B603-41D0-8F45-D81A0516F5C1}" destId="{86C574FF-4C08-438D-83B6-1098D175AAA0}" srcOrd="1" destOrd="0" presId="urn:microsoft.com/office/officeart/2005/8/layout/hProcess4"/>
    <dgm:cxn modelId="{E5566C81-F8D7-476A-A384-95AD07F97E28}" type="presParOf" srcId="{00D08C95-B603-41D0-8F45-D81A0516F5C1}" destId="{15566F88-9162-4CF3-863C-2EC4D539A34E}" srcOrd="2" destOrd="0" presId="urn:microsoft.com/office/officeart/2005/8/layout/hProcess4"/>
    <dgm:cxn modelId="{0E6F12B1-BFB8-4F4C-9E24-23F6F4A1F0FE}" type="presParOf" srcId="{00D08C95-B603-41D0-8F45-D81A0516F5C1}" destId="{6DC26C60-E4AF-477E-BF72-DA949E403EF3}" srcOrd="3" destOrd="0" presId="urn:microsoft.com/office/officeart/2005/8/layout/hProcess4"/>
    <dgm:cxn modelId="{E357F043-6D4E-4173-B795-BDB8AD81834A}" type="presParOf" srcId="{00D08C95-B603-41D0-8F45-D81A0516F5C1}" destId="{07318A65-7EE3-4BC1-B6E0-1055A58234A0}" srcOrd="4" destOrd="0" presId="urn:microsoft.com/office/officeart/2005/8/layout/hProcess4"/>
    <dgm:cxn modelId="{E07EE132-1175-48EC-A644-B4FD8959CF49}" type="presParOf" srcId="{6351DA96-38D4-4548-8965-87857A426E48}" destId="{B889F0FE-91A2-41FE-AEEE-1558896A2DFB}" srcOrd="1" destOrd="0" presId="urn:microsoft.com/office/officeart/2005/8/layout/hProcess4"/>
    <dgm:cxn modelId="{884C8F70-2B7B-4A5A-831B-9C0CA2A2DD99}" type="presParOf" srcId="{6351DA96-38D4-4548-8965-87857A426E48}" destId="{9DCDA9FC-3853-40F1-9702-6FFCE6040788}" srcOrd="2" destOrd="0" presId="urn:microsoft.com/office/officeart/2005/8/layout/hProcess4"/>
    <dgm:cxn modelId="{501B357F-5687-435B-9AAF-AF837CA8FF13}" type="presParOf" srcId="{9DCDA9FC-3853-40F1-9702-6FFCE6040788}" destId="{D5D313A5-AEA8-4D3F-89F1-0E6A51BD4541}" srcOrd="0" destOrd="0" presId="urn:microsoft.com/office/officeart/2005/8/layout/hProcess4"/>
    <dgm:cxn modelId="{7DCE0DC0-F60A-423C-948E-71563BE6D7F2}" type="presParOf" srcId="{9DCDA9FC-3853-40F1-9702-6FFCE6040788}" destId="{7CD8BAE1-0361-4E5F-9D6B-4609BED58AEF}" srcOrd="1" destOrd="0" presId="urn:microsoft.com/office/officeart/2005/8/layout/hProcess4"/>
    <dgm:cxn modelId="{AF66818C-C3C5-484A-8201-820B3F37984E}" type="presParOf" srcId="{9DCDA9FC-3853-40F1-9702-6FFCE6040788}" destId="{0BAD98A3-3778-4D07-A7DA-F1CFB1F96AC2}" srcOrd="2" destOrd="0" presId="urn:microsoft.com/office/officeart/2005/8/layout/hProcess4"/>
    <dgm:cxn modelId="{54FC23E0-BF69-4EFC-A590-B4D1F9FB8B21}" type="presParOf" srcId="{9DCDA9FC-3853-40F1-9702-6FFCE6040788}" destId="{DCEE1FFD-EA70-4FFC-B136-CA99B751E6B7}" srcOrd="3" destOrd="0" presId="urn:microsoft.com/office/officeart/2005/8/layout/hProcess4"/>
    <dgm:cxn modelId="{DE3C1A9B-FE81-4C02-B7A6-CD595A1F2E94}" type="presParOf" srcId="{9DCDA9FC-3853-40F1-9702-6FFCE6040788}" destId="{D0F42BE6-860A-4532-8ADA-36CE43C0407F}" srcOrd="4" destOrd="0" presId="urn:microsoft.com/office/officeart/2005/8/layout/hProcess4"/>
    <dgm:cxn modelId="{FDFBB688-0CBC-44BA-A3B0-2FF52E6D7736}" type="presParOf" srcId="{6351DA96-38D4-4548-8965-87857A426E48}" destId="{6A999726-5199-47FB-9956-D49E81AE8021}" srcOrd="3" destOrd="0" presId="urn:microsoft.com/office/officeart/2005/8/layout/hProcess4"/>
    <dgm:cxn modelId="{49ABC016-5BE7-4FD5-946A-EC2C27CF21B9}" type="presParOf" srcId="{6351DA96-38D4-4548-8965-87857A426E48}" destId="{9BB02A33-3016-40BF-BD0F-C4551054D82A}" srcOrd="4" destOrd="0" presId="urn:microsoft.com/office/officeart/2005/8/layout/hProcess4"/>
    <dgm:cxn modelId="{A8FE84E7-21A3-43DE-8982-7237E6ED5D8C}" type="presParOf" srcId="{9BB02A33-3016-40BF-BD0F-C4551054D82A}" destId="{C1DDD7E7-7C59-44CB-97BF-2CDCF78AEE80}" srcOrd="0" destOrd="0" presId="urn:microsoft.com/office/officeart/2005/8/layout/hProcess4"/>
    <dgm:cxn modelId="{DDA70C7F-5586-4A7E-8275-59D512F2F098}" type="presParOf" srcId="{9BB02A33-3016-40BF-BD0F-C4551054D82A}" destId="{EC3D9259-9865-491C-9AB0-2DBD74673DA6}" srcOrd="1" destOrd="0" presId="urn:microsoft.com/office/officeart/2005/8/layout/hProcess4"/>
    <dgm:cxn modelId="{5559128B-A122-48D9-9B35-0018E9C099DB}" type="presParOf" srcId="{9BB02A33-3016-40BF-BD0F-C4551054D82A}" destId="{317EB84D-0834-4A7D-B30C-AE93EA3E64AF}" srcOrd="2" destOrd="0" presId="urn:microsoft.com/office/officeart/2005/8/layout/hProcess4"/>
    <dgm:cxn modelId="{197EA60F-ECE1-4BF9-B9B1-1B7A1D045DF5}" type="presParOf" srcId="{9BB02A33-3016-40BF-BD0F-C4551054D82A}" destId="{169D0522-48A4-44D2-A06F-ABBAEF84DCF2}" srcOrd="3" destOrd="0" presId="urn:microsoft.com/office/officeart/2005/8/layout/hProcess4"/>
    <dgm:cxn modelId="{A2FD03B1-1DE0-4008-9030-48E6A0B4107A}" type="presParOf" srcId="{9BB02A33-3016-40BF-BD0F-C4551054D82A}" destId="{B8E34DEF-A65A-4F6A-A45B-E85E09AD43A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574FF-4C08-438D-83B6-1098D175AAA0}">
      <dsp:nvSpPr>
        <dsp:cNvPr id="0" name=""/>
        <dsp:cNvSpPr/>
      </dsp:nvSpPr>
      <dsp:spPr>
        <a:xfrm>
          <a:off x="2206" y="1245275"/>
          <a:ext cx="2253112" cy="18583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Database construction</a:t>
          </a:r>
        </a:p>
      </dsp:txBody>
      <dsp:txXfrm>
        <a:off x="44972" y="1288041"/>
        <a:ext cx="2167580" cy="1374597"/>
      </dsp:txXfrm>
    </dsp:sp>
    <dsp:sp modelId="{B889F0FE-91A2-41FE-AEEE-1558896A2DFB}">
      <dsp:nvSpPr>
        <dsp:cNvPr id="0" name=""/>
        <dsp:cNvSpPr/>
      </dsp:nvSpPr>
      <dsp:spPr>
        <a:xfrm>
          <a:off x="1272708" y="1703362"/>
          <a:ext cx="2461887" cy="2461887"/>
        </a:xfrm>
        <a:prstGeom prst="leftCircularArrow">
          <a:avLst>
            <a:gd name="adj1" fmla="val 3062"/>
            <a:gd name="adj2" fmla="val 376010"/>
            <a:gd name="adj3" fmla="val 2151521"/>
            <a:gd name="adj4" fmla="val 9024489"/>
            <a:gd name="adj5" fmla="val 357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26C60-E4AF-477E-BF72-DA949E403EF3}">
      <dsp:nvSpPr>
        <dsp:cNvPr id="0" name=""/>
        <dsp:cNvSpPr/>
      </dsp:nvSpPr>
      <dsp:spPr>
        <a:xfrm>
          <a:off x="502898" y="2705405"/>
          <a:ext cx="2002767" cy="7964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SQLite 3</a:t>
          </a:r>
          <a:endParaRPr lang="en-US" sz="2400" kern="1200">
            <a:solidFill>
              <a:srgbClr val="010000"/>
            </a:solidFill>
            <a:latin typeface="Century Gothic"/>
          </a:endParaRPr>
        </a:p>
      </dsp:txBody>
      <dsp:txXfrm>
        <a:off x="526225" y="2728732"/>
        <a:ext cx="1956113" cy="749780"/>
      </dsp:txXfrm>
    </dsp:sp>
    <dsp:sp modelId="{7CD8BAE1-0361-4E5F-9D6B-4609BED58AEF}">
      <dsp:nvSpPr>
        <dsp:cNvPr id="0" name=""/>
        <dsp:cNvSpPr/>
      </dsp:nvSpPr>
      <dsp:spPr>
        <a:xfrm>
          <a:off x="2864641" y="1245275"/>
          <a:ext cx="2253112" cy="18583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Models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Generate </a:t>
          </a:r>
          <a:r>
            <a:rPr lang="en-US" sz="2100" kern="1200" err="1"/>
            <a:t>db</a:t>
          </a:r>
          <a:r>
            <a:rPr lang="en-US" sz="2100" kern="1200"/>
            <a:t> Session</a:t>
          </a:r>
        </a:p>
      </dsp:txBody>
      <dsp:txXfrm>
        <a:off x="2907407" y="1686258"/>
        <a:ext cx="2167580" cy="1374597"/>
      </dsp:txXfrm>
    </dsp:sp>
    <dsp:sp modelId="{6A999726-5199-47FB-9956-D49E81AE8021}">
      <dsp:nvSpPr>
        <dsp:cNvPr id="0" name=""/>
        <dsp:cNvSpPr/>
      </dsp:nvSpPr>
      <dsp:spPr>
        <a:xfrm>
          <a:off x="4116368" y="110783"/>
          <a:ext cx="2749785" cy="2749785"/>
        </a:xfrm>
        <a:prstGeom prst="circularArrow">
          <a:avLst>
            <a:gd name="adj1" fmla="val 2741"/>
            <a:gd name="adj2" fmla="val 334122"/>
            <a:gd name="adj3" fmla="val 19490368"/>
            <a:gd name="adj4" fmla="val 12575511"/>
            <a:gd name="adj5" fmla="val 319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E1FFD-EA70-4FFC-B136-CA99B751E6B7}">
      <dsp:nvSpPr>
        <dsp:cNvPr id="0" name=""/>
        <dsp:cNvSpPr/>
      </dsp:nvSpPr>
      <dsp:spPr>
        <a:xfrm>
          <a:off x="3365333" y="847058"/>
          <a:ext cx="2002767" cy="7964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/>
            <a:t>Initialise</a:t>
          </a:r>
          <a:r>
            <a:rPr lang="en-US" sz="2400" kern="1200"/>
            <a:t> Database</a:t>
          </a:r>
        </a:p>
      </dsp:txBody>
      <dsp:txXfrm>
        <a:off x="3388660" y="870385"/>
        <a:ext cx="1956113" cy="749780"/>
      </dsp:txXfrm>
    </dsp:sp>
    <dsp:sp modelId="{EC3D9259-9865-491C-9AB0-2DBD74673DA6}">
      <dsp:nvSpPr>
        <dsp:cNvPr id="0" name=""/>
        <dsp:cNvSpPr/>
      </dsp:nvSpPr>
      <dsp:spPr>
        <a:xfrm>
          <a:off x="5727076" y="1245275"/>
          <a:ext cx="2253112" cy="18583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Flask-WTF Forms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Simple query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Join query</a:t>
          </a:r>
        </a:p>
      </dsp:txBody>
      <dsp:txXfrm>
        <a:off x="5769842" y="1288041"/>
        <a:ext cx="2167580" cy="1374597"/>
      </dsp:txXfrm>
    </dsp:sp>
    <dsp:sp modelId="{169D0522-48A4-44D2-A06F-ABBAEF84DCF2}">
      <dsp:nvSpPr>
        <dsp:cNvPr id="0" name=""/>
        <dsp:cNvSpPr/>
      </dsp:nvSpPr>
      <dsp:spPr>
        <a:xfrm>
          <a:off x="6227768" y="2705405"/>
          <a:ext cx="2002767" cy="7964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extraction</a:t>
          </a:r>
        </a:p>
      </dsp:txBody>
      <dsp:txXfrm>
        <a:off x="6251095" y="2728732"/>
        <a:ext cx="1956113" cy="749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9635A-8805-415C-BFFB-D59DB37244C1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697CE-1B2F-4B85-9E59-D406743C7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37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Omer </a:t>
            </a:r>
            <a:r>
              <a:rPr lang="en-US" dirty="0">
                <a:cs typeface="Calibri"/>
              </a:rPr>
              <a:t>Intro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5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Once the calculations occur the results had to be visualised.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Luckily, Gabriel used Bokeh which enables embedding into websites making it easier for 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I was also able to  create a ‘relative_kinase_activity.csv’ file for the full table- which is retrieved into static folder.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426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Once the calculations occur the results had to be visualised.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Luckily, Gabriel used Bokeh which enables embedding into websites making it easier for 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I was also able to  create a ‘relative_kinase_activity.csv’ file for the full table- which is retrieved into static folder.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52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Columns</a:t>
            </a:r>
          </a:p>
          <a:p>
            <a:r>
              <a:rPr lang="en-US" b="1"/>
              <a:t>Description</a:t>
            </a:r>
          </a:p>
          <a:p>
            <a:r>
              <a:rPr lang="en-US" b="1" err="1"/>
              <a:t>Total_Control_mean</a:t>
            </a:r>
            <a:r>
              <a:rPr lang="en-US" b="1"/>
              <a:t> </a:t>
            </a:r>
          </a:p>
          <a:p>
            <a:pPr algn="just"/>
            <a:r>
              <a:rPr lang="en-US"/>
              <a:t>The sum of mean </a:t>
            </a:r>
            <a:r>
              <a:rPr lang="en-US" err="1"/>
              <a:t>phosphopeptide</a:t>
            </a:r>
            <a:r>
              <a:rPr lang="en-US"/>
              <a:t> MS1 peak areas in the control (untreated) treatment, matched to a kinase.  </a:t>
            </a:r>
          </a:p>
          <a:p>
            <a:r>
              <a:rPr lang="en-US" b="1" err="1"/>
              <a:t>Total_Inhibitor_mean</a:t>
            </a:r>
            <a:r>
              <a:rPr lang="en-US" b="1"/>
              <a:t> </a:t>
            </a:r>
          </a:p>
          <a:p>
            <a:pPr algn="just"/>
            <a:r>
              <a:rPr lang="en-US"/>
              <a:t>The sum of mean </a:t>
            </a:r>
            <a:r>
              <a:rPr lang="en-US" err="1"/>
              <a:t>phosphopeptide</a:t>
            </a:r>
            <a:r>
              <a:rPr lang="en-US"/>
              <a:t> MS1 peak areas in the inhibitor treatment, matched to a kinase. </a:t>
            </a:r>
          </a:p>
          <a:p>
            <a:r>
              <a:rPr lang="en-US" b="1" err="1"/>
              <a:t>Relative_control_activity</a:t>
            </a:r>
            <a:r>
              <a:rPr lang="en-US" b="1"/>
              <a:t> </a:t>
            </a:r>
          </a:p>
          <a:p>
            <a:pPr algn="just"/>
            <a:r>
              <a:rPr lang="en-US"/>
              <a:t>In the control treatment, is estimated by the sum of the mean </a:t>
            </a:r>
            <a:r>
              <a:rPr lang="en-US" err="1"/>
              <a:t>phosphopeptide</a:t>
            </a:r>
            <a:r>
              <a:rPr lang="en-US"/>
              <a:t> MS1 peak area, matched to an individual kinase, divided by the sum of the mean </a:t>
            </a:r>
            <a:r>
              <a:rPr lang="en-US" err="1"/>
              <a:t>phosphopeptide</a:t>
            </a:r>
            <a:r>
              <a:rPr lang="en-US"/>
              <a:t> MS1 peak areas in the dataset for all kinase-substrate matches.  </a:t>
            </a:r>
          </a:p>
          <a:p>
            <a:r>
              <a:rPr lang="en-US" b="1" err="1"/>
              <a:t>Relative_inhibitor_activity</a:t>
            </a:r>
            <a:r>
              <a:rPr lang="en-US" b="1"/>
              <a:t> </a:t>
            </a:r>
          </a:p>
          <a:p>
            <a:pPr algn="just"/>
            <a:r>
              <a:rPr lang="en-US"/>
              <a:t>In the inhibitor treatment, is estimated by the sum of the mean </a:t>
            </a:r>
            <a:r>
              <a:rPr lang="en-US" err="1"/>
              <a:t>phosphopeptide</a:t>
            </a:r>
            <a:r>
              <a:rPr lang="en-US"/>
              <a:t> MS1 peak area, matched to an individual kinase, divided by the sum of the mean </a:t>
            </a:r>
            <a:r>
              <a:rPr lang="en-US" err="1"/>
              <a:t>phosphopeptide</a:t>
            </a:r>
            <a:r>
              <a:rPr lang="en-US"/>
              <a:t> MS1 peak areas in the dataset for all kinase-substrate matches. </a:t>
            </a:r>
          </a:p>
          <a:p>
            <a:r>
              <a:rPr lang="en-US" b="1" err="1"/>
              <a:t>FC_kinase</a:t>
            </a:r>
            <a:r>
              <a:rPr lang="en-US" b="1"/>
              <a:t> </a:t>
            </a:r>
          </a:p>
          <a:p>
            <a:pPr algn="just"/>
            <a:r>
              <a:rPr lang="en-US"/>
              <a:t>Calculated by the </a:t>
            </a:r>
            <a:r>
              <a:rPr lang="en-US" err="1"/>
              <a:t>Total_Inhibitor_mean</a:t>
            </a:r>
            <a:r>
              <a:rPr lang="en-US"/>
              <a:t> divided by the </a:t>
            </a:r>
            <a:r>
              <a:rPr lang="en-US" err="1"/>
              <a:t>Total_Control_mean</a:t>
            </a:r>
            <a:r>
              <a:rPr lang="en-US"/>
              <a:t> for each kinase. </a:t>
            </a:r>
          </a:p>
          <a:p>
            <a:r>
              <a:rPr lang="en-US" b="1"/>
              <a:t>Columns</a:t>
            </a:r>
          </a:p>
          <a:p>
            <a:r>
              <a:rPr lang="en-US" b="1"/>
              <a:t>Description</a:t>
            </a:r>
          </a:p>
          <a:p>
            <a:r>
              <a:rPr lang="en-US" b="1" err="1"/>
              <a:t>Total_Control_mean</a:t>
            </a:r>
            <a:r>
              <a:rPr lang="en-US" b="1"/>
              <a:t> </a:t>
            </a:r>
          </a:p>
          <a:p>
            <a:pPr algn="just"/>
            <a:r>
              <a:rPr lang="en-US"/>
              <a:t>The sum of mean </a:t>
            </a:r>
            <a:r>
              <a:rPr lang="en-US" err="1"/>
              <a:t>phosphopeptide</a:t>
            </a:r>
            <a:r>
              <a:rPr lang="en-US"/>
              <a:t> MS1 peak areas in the control (untreated) treatment, matched to a kinase.  </a:t>
            </a:r>
          </a:p>
          <a:p>
            <a:r>
              <a:rPr lang="en-US" b="1" err="1"/>
              <a:t>Total_Inhibitor_mean</a:t>
            </a:r>
            <a:r>
              <a:rPr lang="en-US" b="1"/>
              <a:t> </a:t>
            </a:r>
          </a:p>
          <a:p>
            <a:pPr algn="just"/>
            <a:r>
              <a:rPr lang="en-US"/>
              <a:t>The sum of mean </a:t>
            </a:r>
            <a:r>
              <a:rPr lang="en-US" err="1"/>
              <a:t>phosphopeptide</a:t>
            </a:r>
            <a:r>
              <a:rPr lang="en-US"/>
              <a:t> MS1 peak areas in the inhibitor treatment, matched to a kinase. </a:t>
            </a:r>
          </a:p>
          <a:p>
            <a:r>
              <a:rPr lang="en-US" b="1" err="1"/>
              <a:t>Relative_control_activity</a:t>
            </a:r>
            <a:r>
              <a:rPr lang="en-US" b="1"/>
              <a:t> </a:t>
            </a:r>
          </a:p>
          <a:p>
            <a:pPr algn="just"/>
            <a:r>
              <a:rPr lang="en-US"/>
              <a:t>In the control treatment, is estimated by the sum of the mean </a:t>
            </a:r>
            <a:r>
              <a:rPr lang="en-US" err="1"/>
              <a:t>phosphopeptide</a:t>
            </a:r>
            <a:r>
              <a:rPr lang="en-US"/>
              <a:t> MS1 peak area, matched to an individual kinase, divided by the sum of the mean </a:t>
            </a:r>
            <a:r>
              <a:rPr lang="en-US" err="1"/>
              <a:t>phosphopeptide</a:t>
            </a:r>
            <a:r>
              <a:rPr lang="en-US"/>
              <a:t> MS1 peak areas in the dataset for all kinase-substrate matches.  </a:t>
            </a:r>
          </a:p>
          <a:p>
            <a:r>
              <a:rPr lang="en-US" b="1" err="1"/>
              <a:t>Relative_inhibitor_activity</a:t>
            </a:r>
            <a:r>
              <a:rPr lang="en-US" b="1"/>
              <a:t> </a:t>
            </a:r>
          </a:p>
          <a:p>
            <a:pPr algn="just"/>
            <a:r>
              <a:rPr lang="en-US"/>
              <a:t>In the inhibitor treatment, is estimated by the sum of the mean </a:t>
            </a:r>
            <a:r>
              <a:rPr lang="en-US" err="1"/>
              <a:t>phosphopeptide</a:t>
            </a:r>
            <a:r>
              <a:rPr lang="en-US"/>
              <a:t> MS1 peak area, matched to an individual kinase, divided by the sum of the mean </a:t>
            </a:r>
            <a:r>
              <a:rPr lang="en-US" err="1"/>
              <a:t>phosphopeptide</a:t>
            </a:r>
            <a:r>
              <a:rPr lang="en-US"/>
              <a:t> MS1 peak areas in the dataset for all kinase-substrate matches. </a:t>
            </a:r>
          </a:p>
          <a:p>
            <a:r>
              <a:rPr lang="en-US" b="1" err="1"/>
              <a:t>FC_kinase</a:t>
            </a:r>
            <a:r>
              <a:rPr lang="en-US" b="1"/>
              <a:t> </a:t>
            </a:r>
          </a:p>
          <a:p>
            <a:pPr algn="just"/>
            <a:r>
              <a:rPr lang="en-US"/>
              <a:t>Calculated by the </a:t>
            </a:r>
            <a:r>
              <a:rPr lang="en-US" err="1"/>
              <a:t>Total_Inhibitor_mean</a:t>
            </a:r>
            <a:r>
              <a:rPr lang="en-US"/>
              <a:t> divided by the </a:t>
            </a:r>
            <a:r>
              <a:rPr lang="en-US" err="1"/>
              <a:t>Total_Control_mean</a:t>
            </a:r>
            <a:r>
              <a:rPr lang="en-US"/>
              <a:t> for each kinase. </a:t>
            </a: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0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20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77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At the beginning I used mock data that I gathered from websites to create two separate databases, one for kinase and one for inhibitors but then I changed it to where all the data was placed into one database </a:t>
            </a:r>
            <a:endParaRPr lang="en-GB" dirty="0"/>
          </a:p>
          <a:p>
            <a:endParaRPr lang="en-GB"/>
          </a:p>
          <a:p>
            <a:r>
              <a:rPr lang="en-GB" dirty="0"/>
              <a:t>So once Omer and Hajar provided me with information I used the raw CSV file to create the tables which were regularly updated. I actually had issue with the inhibitor data because SQLITE3 wouldn't accept the column names, so I had to go and change them and make sure the same names were inserted into the SQLITE3 tables.</a:t>
            </a:r>
            <a:endParaRPr lang="en-GB" dirty="0">
              <a:cs typeface="Calibri"/>
            </a:endParaRPr>
          </a:p>
          <a:p>
            <a:r>
              <a:rPr lang="en-GB" dirty="0"/>
              <a:t> </a:t>
            </a:r>
            <a:endParaRPr lang="en-GB" dirty="0">
              <a:cs typeface="Calibri"/>
            </a:endParaRPr>
          </a:p>
          <a:p>
            <a:r>
              <a:rPr lang="en-GB" dirty="0"/>
              <a:t>I was able to join these tables according to their inhibitor and kinase names. </a:t>
            </a:r>
            <a:endParaRPr lang="en-GB" dirty="0">
              <a:cs typeface="Calibri"/>
            </a:endParaRPr>
          </a:p>
          <a:p>
            <a:r>
              <a:rPr lang="en-GB" dirty="0"/>
              <a:t>This database was integrated into the website by Hajar using </a:t>
            </a:r>
            <a:r>
              <a:rPr lang="en-GB" dirty="0" err="1"/>
              <a:t>SqlAlchemy</a:t>
            </a:r>
            <a:r>
              <a:rPr lang="en-GB" dirty="0"/>
              <a:t>. </a:t>
            </a: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365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66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58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33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084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My second main target was to design the </a:t>
            </a:r>
            <a:r>
              <a:rPr lang="en-GB" err="1"/>
              <a:t>Phosphoproteomc</a:t>
            </a:r>
            <a:r>
              <a:rPr lang="en-GB"/>
              <a:t> tool site.</a:t>
            </a:r>
          </a:p>
          <a:p>
            <a:r>
              <a:rPr lang="en-GB"/>
              <a:t>This is where I created the file upload button which allowed the user to browse their pc and upload a tsv file.</a:t>
            </a:r>
          </a:p>
          <a:p>
            <a:r>
              <a:rPr lang="en-GB"/>
              <a:t>From here I made sur that the user’s file is saved as a </a:t>
            </a:r>
            <a:r>
              <a:rPr lang="en-GB" err="1"/>
              <a:t>temp.tsv</a:t>
            </a:r>
            <a:r>
              <a:rPr lang="en-GB"/>
              <a:t> file in our static folder which made it easier for the analysis script to integrate.</a:t>
            </a:r>
          </a:p>
          <a:p>
            <a:r>
              <a:rPr lang="en-GB"/>
              <a:t>The second step was to create user-defined parameters which were then incorporated into the analysis script for the calculations to work.</a:t>
            </a:r>
          </a:p>
          <a:p>
            <a:r>
              <a:rPr lang="en-GB"/>
              <a:t>To incorporate the analysis script written by Gabriel, I had to make small changes in the Flask main.py file as well as his script.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97CE-1B2F-4B85-9E59-D406743C775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3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38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2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3226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763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5417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216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670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06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867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65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1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74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54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72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07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50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03D61-733B-4FC4-A21E-D7D0BD98B0A8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5E1E2C9-5682-4324-924F-419307B414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53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bayliss.eu-west-2.elasticbeanstalk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E2804C-875C-4C31-9668-D6682ADC2737}"/>
              </a:ext>
            </a:extLst>
          </p:cNvPr>
          <p:cNvSpPr txBox="1"/>
          <p:nvPr/>
        </p:nvSpPr>
        <p:spPr>
          <a:xfrm>
            <a:off x="5941142" y="3864076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latin typeface="Century Gothic"/>
                <a:cs typeface="Arial"/>
              </a:rPr>
              <a:t>By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9CDAB0A-C69C-4B68-8110-FC4CDB79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286" y="1084591"/>
            <a:ext cx="7942159" cy="2190615"/>
          </a:xfrm>
          <a:prstGeom prst="rect">
            <a:avLst/>
          </a:prstGeom>
        </p:spPr>
      </p:pic>
      <p:pic>
        <p:nvPicPr>
          <p:cNvPr id="5" name="Picture 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FD089DA6-2779-46E9-9D95-F8F6829B5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42" y="4959654"/>
            <a:ext cx="3466617" cy="10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6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9BC7-D8FE-4D48-B48C-81AC8C47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925" y="566601"/>
            <a:ext cx="8911687" cy="907079"/>
          </a:xfrm>
        </p:spPr>
        <p:txBody>
          <a:bodyPr/>
          <a:lstStyle/>
          <a:p>
            <a:r>
              <a:rPr lang="en-US" dirty="0" err="1"/>
              <a:t>Phosphosite</a:t>
            </a:r>
            <a:r>
              <a:rPr lang="en-US" dirty="0"/>
              <a:t> &amp;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43F2-633D-47C6-8716-14CE2C839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325" y="1961072"/>
            <a:ext cx="7233250" cy="37776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Worked within already established design elements.</a:t>
            </a:r>
          </a:p>
          <a:p>
            <a:r>
              <a:rPr lang="en-US" sz="2800" dirty="0"/>
              <a:t>Used </a:t>
            </a:r>
            <a:r>
              <a:rPr lang="en-US" sz="2800" dirty="0" err="1"/>
              <a:t>SQLAlchemy</a:t>
            </a:r>
            <a:r>
              <a:rPr lang="en-US" sz="2800" dirty="0"/>
              <a:t> to query database.</a:t>
            </a:r>
          </a:p>
          <a:p>
            <a:r>
              <a:rPr lang="en-US" sz="2800" dirty="0" err="1"/>
              <a:t>Phosphosite</a:t>
            </a:r>
            <a:r>
              <a:rPr lang="en-US" sz="2800" dirty="0"/>
              <a:t> data was visualised using the widget </a:t>
            </a:r>
            <a:r>
              <a:rPr lang="en-US" sz="2800" dirty="0" err="1"/>
              <a:t>ProtVista</a:t>
            </a:r>
            <a:r>
              <a:rPr lang="en-US" sz="2800" dirty="0"/>
              <a:t>.</a:t>
            </a:r>
          </a:p>
          <a:p>
            <a:r>
              <a:rPr lang="en-US" sz="2800" dirty="0"/>
              <a:t>I then focused on deployment, which was done using the Elastic Beanstalk service provided by Amazon Web Services.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04BF259-12F0-4861-B199-6C5418DB7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668" y="2482970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24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7778-7A9D-44C7-B61A-0306B6D7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44735"/>
            <a:ext cx="8911687" cy="1280890"/>
          </a:xfrm>
        </p:spPr>
        <p:txBody>
          <a:bodyPr/>
          <a:lstStyle/>
          <a:p>
            <a:r>
              <a:rPr lang="en-GB"/>
              <a:t>PP Tool Design and Analysis Script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89AB-C309-4E0E-8670-ECACE836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392" y="1917065"/>
            <a:ext cx="4966607" cy="4667250"/>
          </a:xfrm>
        </p:spPr>
        <p:txBody>
          <a:bodyPr>
            <a:normAutofit fontScale="92500" lnSpcReduction="10000"/>
          </a:bodyPr>
          <a:lstStyle/>
          <a:p>
            <a:r>
              <a:rPr lang="en-GB" sz="2800">
                <a:solidFill>
                  <a:schemeClr val="tx1"/>
                </a:solidFill>
              </a:rPr>
              <a:t>Created the ‘file upload’ button</a:t>
            </a:r>
          </a:p>
          <a:p>
            <a:r>
              <a:rPr lang="en-GB" sz="2800">
                <a:solidFill>
                  <a:schemeClr val="tx1"/>
                </a:solidFill>
              </a:rPr>
              <a:t>The user file was saved as ‘</a:t>
            </a:r>
            <a:r>
              <a:rPr lang="en-GB" sz="2800" err="1">
                <a:solidFill>
                  <a:schemeClr val="tx1"/>
                </a:solidFill>
              </a:rPr>
              <a:t>temp.tsv</a:t>
            </a:r>
            <a:r>
              <a:rPr lang="en-GB" sz="2800">
                <a:solidFill>
                  <a:schemeClr val="tx1"/>
                </a:solidFill>
              </a:rPr>
              <a:t>’  in the static folder</a:t>
            </a:r>
          </a:p>
          <a:p>
            <a:r>
              <a:rPr lang="en-GB" sz="2800">
                <a:solidFill>
                  <a:schemeClr val="tx1"/>
                </a:solidFill>
              </a:rPr>
              <a:t>Used HTML and </a:t>
            </a:r>
            <a:r>
              <a:rPr lang="en-GB" sz="2800" err="1">
                <a:solidFill>
                  <a:schemeClr val="tx1"/>
                </a:solidFill>
              </a:rPr>
              <a:t>Javascript</a:t>
            </a:r>
            <a:r>
              <a:rPr lang="en-GB" sz="2800">
                <a:solidFill>
                  <a:schemeClr val="tx1"/>
                </a:solidFill>
              </a:rPr>
              <a:t> to create parameters for the user to enter</a:t>
            </a:r>
          </a:p>
          <a:p>
            <a:r>
              <a:rPr lang="en-GB" sz="2800">
                <a:solidFill>
                  <a:schemeClr val="tx1"/>
                </a:solidFill>
              </a:rPr>
              <a:t>Used Python and Flask to incorporate the analysis script. 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C2FC7A-DD93-42A6-89D9-B1877EE91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740" y="3232978"/>
            <a:ext cx="2208363" cy="3439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7329FF-5330-49A3-A83C-8B799E74E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55" y="1405421"/>
            <a:ext cx="5642262" cy="17421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885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CAF7F-C6C2-4A19-862B-E0812E1A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605" y="524324"/>
            <a:ext cx="8911687" cy="1280890"/>
          </a:xfrm>
        </p:spPr>
        <p:txBody>
          <a:bodyPr/>
          <a:lstStyle/>
          <a:p>
            <a:r>
              <a:rPr lang="en-GB"/>
              <a:t>Analysis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F62C5-0FA0-4939-AF17-305504F1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05400" cy="45751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Used </a:t>
            </a:r>
            <a:r>
              <a:rPr lang="en-GB" sz="2800" dirty="0" err="1">
                <a:solidFill>
                  <a:schemeClr val="tx1"/>
                </a:solidFill>
              </a:rPr>
              <a:t>Bokeh.embed</a:t>
            </a:r>
            <a:r>
              <a:rPr lang="en-GB" sz="2800" dirty="0">
                <a:solidFill>
                  <a:schemeClr val="tx1"/>
                </a:solidFill>
              </a:rPr>
              <a:t> to visualise the volcano plots onto the website.</a:t>
            </a:r>
          </a:p>
          <a:p>
            <a:r>
              <a:rPr lang="en-GB" sz="2800" dirty="0">
                <a:solidFill>
                  <a:schemeClr val="tx1"/>
                </a:solidFill>
              </a:rPr>
              <a:t>Added keys using CSS and axis labels using Bokeh.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Converted the relative kinase activity table into html to display on website.</a:t>
            </a:r>
            <a:endParaRPr lang="en-GB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Created a download link for the user to download the whole table.</a:t>
            </a:r>
          </a:p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43322-BB68-4A77-98D0-A12055179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6" t="17977" r="32862" b="9047"/>
          <a:stretch/>
        </p:blipFill>
        <p:spPr>
          <a:xfrm>
            <a:off x="6332729" y="103868"/>
            <a:ext cx="2590765" cy="2974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B0A17-A8EB-486D-8F1D-F1CFB32E06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31" t="18095" r="32416" b="9643"/>
          <a:stretch/>
        </p:blipFill>
        <p:spPr>
          <a:xfrm>
            <a:off x="9112685" y="103868"/>
            <a:ext cx="2650671" cy="2974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5BF12-7A83-4AD2-86A7-CA137C68D4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36" t="12142" r="37326" b="14405"/>
          <a:stretch/>
        </p:blipFill>
        <p:spPr>
          <a:xfrm>
            <a:off x="7477561" y="3118732"/>
            <a:ext cx="2684290" cy="3428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410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CAF7F-C6C2-4A19-862B-E0812E1A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605" y="524324"/>
            <a:ext cx="8911687" cy="1280890"/>
          </a:xfrm>
        </p:spPr>
        <p:txBody>
          <a:bodyPr/>
          <a:lstStyle/>
          <a:p>
            <a:r>
              <a:rPr lang="en-GB"/>
              <a:t>Volcano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F62C5-0FA0-4939-AF17-305504F1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05400" cy="457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>
                <a:solidFill>
                  <a:schemeClr val="tx1"/>
                </a:solidFill>
              </a:rPr>
              <a:t>Parameters</a:t>
            </a:r>
          </a:p>
          <a:p>
            <a:r>
              <a:rPr lang="en-GB" sz="2800">
                <a:solidFill>
                  <a:schemeClr val="tx1"/>
                </a:solidFill>
              </a:rPr>
              <a:t>Volcano Plots</a:t>
            </a:r>
          </a:p>
          <a:p>
            <a:endParaRPr lang="en-GB" sz="2800">
              <a:solidFill>
                <a:srgbClr val="000000"/>
              </a:solidFill>
            </a:endParaRPr>
          </a:p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43322-BB68-4A77-98D0-A12055179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6" t="17977" r="32862" b="9047"/>
          <a:stretch/>
        </p:blipFill>
        <p:spPr>
          <a:xfrm>
            <a:off x="4147370" y="1901038"/>
            <a:ext cx="3827217" cy="4383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B0A17-A8EB-486D-8F1D-F1CFB32E06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31" t="18095" r="32416" b="9643"/>
          <a:stretch/>
        </p:blipFill>
        <p:spPr>
          <a:xfrm>
            <a:off x="8365063" y="1901038"/>
            <a:ext cx="3671463" cy="4383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35BD92-1B2F-4449-A5C1-185FC0E12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56" y="3086699"/>
            <a:ext cx="2264418" cy="36017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83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DB0-76E9-4AB7-B1FB-AC12B71A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14" y="544735"/>
            <a:ext cx="8911687" cy="1280890"/>
          </a:xfrm>
        </p:spPr>
        <p:txBody>
          <a:bodyPr/>
          <a:lstStyle/>
          <a:p>
            <a:r>
              <a:rPr lang="en-GB"/>
              <a:t>Relative Kinase Activity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7207-D52F-4D72-8D01-A01DBFEB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594" y="1825625"/>
            <a:ext cx="4395107" cy="47792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2800">
              <a:solidFill>
                <a:schemeClr val="tx1"/>
              </a:solidFill>
            </a:endParaRPr>
          </a:p>
          <a:p>
            <a:endParaRPr lang="en-GB"/>
          </a:p>
          <a:p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DA6F47-C99D-4579-A3F1-C1050C086CBC}"/>
              </a:ext>
            </a:extLst>
          </p:cNvPr>
          <p:cNvCxnSpPr>
            <a:cxnSpLocks/>
          </p:cNvCxnSpPr>
          <p:nvPr/>
        </p:nvCxnSpPr>
        <p:spPr>
          <a:xfrm>
            <a:off x="4491151" y="2693609"/>
            <a:ext cx="0" cy="2310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2EE4E4-8A66-45A8-AAB4-A9EF9237A4DC}"/>
              </a:ext>
            </a:extLst>
          </p:cNvPr>
          <p:cNvCxnSpPr/>
          <p:nvPr/>
        </p:nvCxnSpPr>
        <p:spPr>
          <a:xfrm flipH="1">
            <a:off x="2095321" y="4552086"/>
            <a:ext cx="285945" cy="5466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AF7251-90A2-4A1E-ACE0-79BD477E42C0}"/>
              </a:ext>
            </a:extLst>
          </p:cNvPr>
          <p:cNvSpPr txBox="1"/>
          <p:nvPr/>
        </p:nvSpPr>
        <p:spPr>
          <a:xfrm>
            <a:off x="337509" y="5110791"/>
            <a:ext cx="3462068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000000"/>
                </a:solidFill>
              </a:rPr>
              <a:t>The sum of mean </a:t>
            </a:r>
            <a:r>
              <a:rPr lang="en-US" err="1">
                <a:solidFill>
                  <a:srgbClr val="000000"/>
                </a:solidFill>
              </a:rPr>
              <a:t>phosphopeptide</a:t>
            </a:r>
            <a:r>
              <a:rPr lang="en-US">
                <a:solidFill>
                  <a:srgbClr val="000000"/>
                </a:solidFill>
              </a:rPr>
              <a:t> MS1 peak areas in the control (untreated) treatment, matched to a kinase.  </a:t>
            </a:r>
          </a:p>
          <a:p>
            <a:pPr algn="l"/>
            <a:r>
              <a:rPr lang="en-US">
                <a:solidFill>
                  <a:srgbClr val="000000"/>
                </a:solidFill>
              </a:rPr>
              <a:t>dd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25F40-78D1-4901-BD31-6E2DA0F6F274}"/>
              </a:ext>
            </a:extLst>
          </p:cNvPr>
          <p:cNvSpPr txBox="1"/>
          <p:nvPr/>
        </p:nvSpPr>
        <p:spPr>
          <a:xfrm>
            <a:off x="839820" y="1429289"/>
            <a:ext cx="7315197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In the control treatment, is estimated by the sum of the mean </a:t>
            </a:r>
            <a:r>
              <a:rPr lang="en-US" err="1"/>
              <a:t>phosphopeptide</a:t>
            </a:r>
            <a:r>
              <a:rPr lang="en-US"/>
              <a:t> MS1 peak area, matched to an individual kinase, divided by the sum of the mean </a:t>
            </a:r>
            <a:r>
              <a:rPr lang="en-US" err="1"/>
              <a:t>phosphopeptide</a:t>
            </a:r>
            <a:r>
              <a:rPr lang="en-US"/>
              <a:t> MS1 peak areas in the dataset for all kinase-substrate matches.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F9B440-C5CC-47CB-AB06-E9D833A830E3}"/>
              </a:ext>
            </a:extLst>
          </p:cNvPr>
          <p:cNvSpPr txBox="1"/>
          <p:nvPr/>
        </p:nvSpPr>
        <p:spPr>
          <a:xfrm>
            <a:off x="9063667" y="5081138"/>
            <a:ext cx="27432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Calculated by the </a:t>
            </a:r>
            <a:r>
              <a:rPr lang="en-US" err="1"/>
              <a:t>Total_Inhibitor_mean</a:t>
            </a:r>
            <a:r>
              <a:rPr lang="en-US"/>
              <a:t> divided by the </a:t>
            </a:r>
            <a:r>
              <a:rPr lang="en-US" err="1"/>
              <a:t>Total_Control_mean</a:t>
            </a:r>
            <a:r>
              <a:rPr lang="en-US"/>
              <a:t> for each kinase. </a:t>
            </a:r>
          </a:p>
          <a:p>
            <a:pPr algn="l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F501E7-EFED-4F88-A717-4E9B41CB4DC3}"/>
              </a:ext>
            </a:extLst>
          </p:cNvPr>
          <p:cNvCxnSpPr>
            <a:cxnSpLocks/>
          </p:cNvCxnSpPr>
          <p:nvPr/>
        </p:nvCxnSpPr>
        <p:spPr>
          <a:xfrm>
            <a:off x="10251073" y="4652726"/>
            <a:ext cx="384399" cy="555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5989158-4003-4E61-B6F6-F826DDA26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719" y="2924640"/>
            <a:ext cx="9237517" cy="14852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62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43400-7617-4A3E-BA05-0E1A6096E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107" y="2133600"/>
            <a:ext cx="9971505" cy="10905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hlinkClick r:id="rId2"/>
              </a:rPr>
              <a:t>http://bayliss.eu-west-2.elasticbeanstalk.com/</a:t>
            </a:r>
            <a:r>
              <a:rPr lang="en-US" sz="320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8552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DB0-76E9-4AB7-B1FB-AC12B71A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14" y="544735"/>
            <a:ext cx="8911687" cy="1280890"/>
          </a:xfrm>
        </p:spPr>
        <p:txBody>
          <a:bodyPr/>
          <a:lstStyle/>
          <a:p>
            <a:r>
              <a:rPr lang="en-GB"/>
              <a:t>Data Collection- </a:t>
            </a:r>
            <a:r>
              <a:rPr lang="en-GB" err="1"/>
              <a:t>Phosphosites</a:t>
            </a:r>
            <a:r>
              <a:rPr lang="en-GB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7207-D52F-4D72-8D01-A01DBFEB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72" y="1825625"/>
            <a:ext cx="8576732" cy="374720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n-GB" sz="2000">
                <a:solidFill>
                  <a:schemeClr val="tx1"/>
                </a:solidFill>
              </a:rPr>
              <a:t>Phosphosite data was obtained from the PhosphoSitePlus website. The focus was on two available datasets.</a:t>
            </a:r>
            <a:endParaRPr lang="en-US" sz="2000">
              <a:solidFill>
                <a:schemeClr val="tx1"/>
              </a:solidFill>
            </a:endParaRPr>
          </a:p>
          <a:p>
            <a:pPr algn="just">
              <a:lnSpc>
                <a:spcPct val="170000"/>
              </a:lnSpc>
            </a:pPr>
            <a:r>
              <a:rPr lang="en-GB" sz="2000">
                <a:solidFill>
                  <a:schemeClr val="tx1"/>
                </a:solidFill>
              </a:rPr>
              <a:t>Only data that showed the relationship between kinase-kinase and protein-kinase was used.</a:t>
            </a:r>
          </a:p>
          <a:p>
            <a:pPr algn="just">
              <a:lnSpc>
                <a:spcPct val="170000"/>
              </a:lnSpc>
            </a:pPr>
            <a:r>
              <a:rPr lang="en-GB" sz="2000">
                <a:solidFill>
                  <a:schemeClr val="tx1"/>
                </a:solidFill>
              </a:rPr>
              <a:t>Data was sorted using various python scripts.</a:t>
            </a:r>
          </a:p>
          <a:p>
            <a:pPr algn="just">
              <a:lnSpc>
                <a:spcPct val="170000"/>
              </a:lnSpc>
            </a:pPr>
            <a:r>
              <a:rPr lang="en-GB" sz="2000">
                <a:solidFill>
                  <a:schemeClr val="tx1"/>
                </a:solidFill>
              </a:rPr>
              <a:t>The sorted data was required in order for the PP Tool to run its analysis.</a:t>
            </a:r>
          </a:p>
          <a:p>
            <a:endParaRPr lang="en-GB" sz="2000">
              <a:solidFill>
                <a:srgbClr val="404040"/>
              </a:solidFill>
            </a:endParaRPr>
          </a:p>
          <a:p>
            <a:endParaRPr lang="en-GB" sz="2000"/>
          </a:p>
        </p:txBody>
      </p:sp>
      <p:pic>
        <p:nvPicPr>
          <p:cNvPr id="4" name="Picture 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E7978CBC-9837-4DFF-B587-33DB4429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716" y="2327476"/>
            <a:ext cx="2289857" cy="22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35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9194-42F6-4F5F-AFD5-0F5C64A1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760" y="469781"/>
            <a:ext cx="8911687" cy="1280890"/>
          </a:xfrm>
        </p:spPr>
        <p:txBody>
          <a:bodyPr/>
          <a:lstStyle/>
          <a:p>
            <a:r>
              <a:rPr lang="en-GB"/>
              <a:t>Data Collection- Kinases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01F50-50E4-4B19-806B-762F5A28D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068" y="1743047"/>
            <a:ext cx="10227560" cy="403805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>
                <a:solidFill>
                  <a:schemeClr val="tx1"/>
                </a:solidFill>
              </a:rPr>
              <a:t>Initially the data for kinases was obtained via the Kinase website.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solidFill>
                  <a:schemeClr val="tx1"/>
                </a:solidFill>
              </a:rPr>
              <a:t>The information obtained included their name, gene symbol, and families they belong to.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solidFill>
                  <a:schemeClr val="tx1"/>
                </a:solidFill>
              </a:rPr>
              <a:t>Data acquired from the </a:t>
            </a:r>
            <a:r>
              <a:rPr lang="en-GB" sz="2400">
                <a:solidFill>
                  <a:schemeClr val="tx1"/>
                </a:solidFill>
              </a:rPr>
              <a:t>PhosphoSitePlus website, also contained the information regarding the sites that the kinases are known to phosphorylate.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solidFill>
                  <a:schemeClr val="tx1"/>
                </a:solidFill>
              </a:rPr>
              <a:t>Data was located in one file, however, was missing some key data.</a:t>
            </a:r>
          </a:p>
          <a:p>
            <a:pPr>
              <a:lnSpc>
                <a:spcPct val="15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5089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4">
            <a:extLst>
              <a:ext uri="{FF2B5EF4-FFF2-40B4-BE49-F238E27FC236}">
                <a16:creationId xmlns:a16="http://schemas.microsoft.com/office/drawing/2014/main" id="{6DF2906C-9B75-40B7-A960-158E224A9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C3DB0-76E9-4AB7-B1FB-AC12B71A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GB"/>
              <a:t>Data Collection	</a:t>
            </a: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6BFD99CE-CDD3-4E9F-96C3-80682390A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7207-D52F-4D72-8D01-A01DBFEB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630838"/>
            <a:ext cx="5122652" cy="42620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400"/>
              <a:t>Kinase (</a:t>
            </a:r>
            <a:r>
              <a:rPr lang="en-GB" sz="2400" err="1"/>
              <a:t>Uniprot</a:t>
            </a:r>
            <a:r>
              <a:rPr lang="en-GB" sz="2400"/>
              <a:t>):</a:t>
            </a:r>
          </a:p>
          <a:p>
            <a:pPr lvl="1"/>
            <a:r>
              <a:rPr lang="en-GB" sz="2000"/>
              <a:t>Kinase locations.</a:t>
            </a:r>
          </a:p>
          <a:p>
            <a:pPr lvl="1"/>
            <a:r>
              <a:rPr lang="en-GB" sz="2000" err="1"/>
              <a:t>Acc</a:t>
            </a:r>
            <a:r>
              <a:rPr lang="en-GB" sz="2000"/>
              <a:t> ID.</a:t>
            </a:r>
          </a:p>
          <a:p>
            <a:pPr lvl="1"/>
            <a:r>
              <a:rPr lang="en-GB" sz="2000"/>
              <a:t>Gene names.</a:t>
            </a:r>
          </a:p>
          <a:p>
            <a:pPr lvl="1"/>
            <a:endParaRPr lang="en-GB" sz="2000"/>
          </a:p>
          <a:p>
            <a:r>
              <a:rPr lang="en-GB" sz="2400"/>
              <a:t>Inhibitor data GSK:</a:t>
            </a:r>
          </a:p>
          <a:p>
            <a:pPr lvl="1"/>
            <a:r>
              <a:rPr lang="en-GB" sz="2000"/>
              <a:t>376 Compounds -  PKIS dataset</a:t>
            </a:r>
          </a:p>
          <a:p>
            <a:pPr lvl="1"/>
            <a:r>
              <a:rPr lang="en-GB" sz="2000"/>
              <a:t>Addition information on structural properties was retrieved from EBI</a:t>
            </a:r>
          </a:p>
          <a:p>
            <a:pPr lvl="1"/>
            <a:r>
              <a:rPr lang="en-GB" sz="2000"/>
              <a:t>Image links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1BF95487-DC18-478E-948B-68EA88AD6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152C0FB3-3150-4682-9E8E-2C4A26EF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31" y="1510340"/>
            <a:ext cx="2483190" cy="113295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73ADC-1A67-49EA-9449-D113D53F4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793" y="1526887"/>
            <a:ext cx="2483190" cy="1099860"/>
          </a:xfrm>
          <a:prstGeom prst="rect">
            <a:avLst/>
          </a:prstGeom>
        </p:spPr>
      </p:pic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0B4A34C-6CD7-4146-BE54-6A410CA9D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894" y="3508529"/>
            <a:ext cx="5091918" cy="2214984"/>
          </a:xfrm>
          <a:prstGeom prst="rect">
            <a:avLst/>
          </a:prstGeom>
        </p:spPr>
      </p:pic>
      <p:sp>
        <p:nvSpPr>
          <p:cNvPr id="40" name="Freeform 12">
            <a:extLst>
              <a:ext uri="{FF2B5EF4-FFF2-40B4-BE49-F238E27FC236}">
                <a16:creationId xmlns:a16="http://schemas.microsoft.com/office/drawing/2014/main" id="{68CEDA20-520E-4F09-BB7A-1451DFCE4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11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DB0-76E9-4AB7-B1FB-AC12B71A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14" y="544735"/>
            <a:ext cx="8911687" cy="1280890"/>
          </a:xfrm>
        </p:spPr>
        <p:txBody>
          <a:bodyPr/>
          <a:lstStyle/>
          <a:p>
            <a:r>
              <a:rPr lang="en-GB"/>
              <a:t>Database Construction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7207-D52F-4D72-8D01-A01DBFEB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594" y="1825625"/>
            <a:ext cx="4395107" cy="47792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Created the database using SQLITE3 through Python </a:t>
            </a:r>
          </a:p>
          <a:p>
            <a:r>
              <a:rPr lang="en-GB" sz="2800" dirty="0">
                <a:solidFill>
                  <a:schemeClr val="tx1"/>
                </a:solidFill>
              </a:rPr>
              <a:t>Incorporated the raw CSV files into tables</a:t>
            </a:r>
          </a:p>
          <a:p>
            <a:r>
              <a:rPr lang="en-GB" sz="2800" dirty="0">
                <a:solidFill>
                  <a:schemeClr val="tx1"/>
                </a:solidFill>
              </a:rPr>
              <a:t>The tables were joined using the inhibitor and the kinase names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9E467-438C-43F3-BBA3-4D8CF0014D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047" y="660582"/>
            <a:ext cx="4724400" cy="58119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0761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DB0-76E9-4AB7-B1FB-AC12B71A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14" y="544735"/>
            <a:ext cx="9587274" cy="1280890"/>
          </a:xfrm>
        </p:spPr>
        <p:txBody>
          <a:bodyPr/>
          <a:lstStyle/>
          <a:p>
            <a:r>
              <a:rPr lang="en-GB"/>
              <a:t>Database Integration: FLASK-</a:t>
            </a:r>
            <a:r>
              <a:rPr lang="en-GB" err="1"/>
              <a:t>SQLAlchemy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7207-D52F-4D72-8D01-A01DBFEB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594" y="1825625"/>
            <a:ext cx="9862653" cy="47792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err="1">
                <a:solidFill>
                  <a:schemeClr val="tx1"/>
                </a:solidFill>
              </a:rPr>
              <a:t>SQLAlchemy</a:t>
            </a:r>
            <a:r>
              <a:rPr lang="en-GB" sz="2800">
                <a:solidFill>
                  <a:schemeClr val="tx1"/>
                </a:solidFill>
              </a:rPr>
              <a:t>: </a:t>
            </a:r>
            <a:r>
              <a:rPr lang="en-GB" sz="2600">
                <a:solidFill>
                  <a:schemeClr val="tx1"/>
                </a:solidFill>
              </a:rPr>
              <a:t>Python SQL toolkit and Object Relational Mapper.</a:t>
            </a:r>
          </a:p>
          <a:p>
            <a:pPr lvl="1"/>
            <a:endParaRPr lang="en-GB" sz="2600"/>
          </a:p>
          <a:p>
            <a:endParaRPr lang="en-GB" sz="2800"/>
          </a:p>
          <a:p>
            <a:endParaRPr lang="en-GB"/>
          </a:p>
          <a:p>
            <a:endParaRPr lang="en-GB"/>
          </a:p>
        </p:txBody>
      </p:sp>
      <p:graphicFrame>
        <p:nvGraphicFramePr>
          <p:cNvPr id="490" name="Diagram 490">
            <a:extLst>
              <a:ext uri="{FF2B5EF4-FFF2-40B4-BE49-F238E27FC236}">
                <a16:creationId xmlns:a16="http://schemas.microsoft.com/office/drawing/2014/main" id="{52124A9F-5DC4-4945-AFA2-D65FD2510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6360957"/>
              </p:ext>
            </p:extLst>
          </p:nvPr>
        </p:nvGraphicFramePr>
        <p:xfrm>
          <a:off x="2199588" y="2511457"/>
          <a:ext cx="8232742" cy="434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214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DB0-76E9-4AB7-B1FB-AC12B71A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14" y="544735"/>
            <a:ext cx="9587274" cy="1280890"/>
          </a:xfrm>
        </p:spPr>
        <p:txBody>
          <a:bodyPr/>
          <a:lstStyle/>
          <a:p>
            <a:r>
              <a:rPr lang="en-GB"/>
              <a:t>Website Development: Structure</a:t>
            </a:r>
          </a:p>
        </p:txBody>
      </p:sp>
      <p:pic>
        <p:nvPicPr>
          <p:cNvPr id="35" name="Picture 3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EC77619-CE2E-4ECE-B99F-3A55A696E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9804" y="1128075"/>
            <a:ext cx="5932237" cy="549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15C408D-5CE4-4E52-B813-0FCC0BE52F4D}"/>
              </a:ext>
            </a:extLst>
          </p:cNvPr>
          <p:cNvSpPr txBox="1"/>
          <p:nvPr/>
        </p:nvSpPr>
        <p:spPr>
          <a:xfrm>
            <a:off x="1126502" y="1841369"/>
            <a:ext cx="4015819" cy="33547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4 Main Routes </a:t>
            </a:r>
          </a:p>
          <a:p>
            <a:r>
              <a:rPr lang="en-US" sz="2800"/>
              <a:t>Based on three search functions and a data analysis tool.</a:t>
            </a:r>
          </a:p>
          <a:p>
            <a:endParaRPr lang="en-US" sz="2800"/>
          </a:p>
          <a:p>
            <a:r>
              <a:rPr lang="en-US" sz="2800"/>
              <a:t>Red lines show internal hyperlinks.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06609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003941C-817E-455F-8342-E8BC88BD5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327" y="1185959"/>
            <a:ext cx="8163612" cy="4698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4C3DB0-76E9-4AB7-B1FB-AC12B71A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14" y="544735"/>
            <a:ext cx="9587274" cy="1280890"/>
          </a:xfrm>
        </p:spPr>
        <p:txBody>
          <a:bodyPr/>
          <a:lstStyle/>
          <a:p>
            <a:r>
              <a:rPr lang="en-GB"/>
              <a:t>Website Development: HTML and CSS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5C408D-5CE4-4E52-B813-0FCC0BE52F4D}"/>
              </a:ext>
            </a:extLst>
          </p:cNvPr>
          <p:cNvSpPr txBox="1"/>
          <p:nvPr/>
        </p:nvSpPr>
        <p:spPr>
          <a:xfrm>
            <a:off x="922256" y="1731389"/>
            <a:ext cx="2444685" cy="37856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b="1"/>
              <a:t>Simple </a:t>
            </a:r>
            <a:r>
              <a:rPr lang="en-US" sz="2800"/>
              <a:t>and </a:t>
            </a:r>
            <a:r>
              <a:rPr lang="en-US" sz="2800" b="1"/>
              <a:t>professional</a:t>
            </a:r>
            <a:r>
              <a:rPr lang="en-US" sz="2800"/>
              <a:t> design that was easy for the user to use and navigate through. </a:t>
            </a:r>
            <a:endParaRPr lang="en-US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1324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55BDDF5B-1133-45D7-A901-9F28E0872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C3DB0-76E9-4AB7-B1FB-AC12B71A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/>
              <a:t>Website Development: Javascript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F22C7101-14DA-4743-898E-3563B0FC9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0EA21-8DBE-4E3F-9185-29D6DCE8DFB6}"/>
              </a:ext>
            </a:extLst>
          </p:cNvPr>
          <p:cNvSpPr txBox="1"/>
          <p:nvPr/>
        </p:nvSpPr>
        <p:spPr>
          <a:xfrm>
            <a:off x="649225" y="2133600"/>
            <a:ext cx="5122652" cy="37592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of various components to create an interactive user experience: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Protein Annotation.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Protein Interaction Viewer.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EDD0748D-5151-4F2A-8DD0-FC4BB9444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AD1BCB-530D-4C6C-B3A0-284AE1E7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30" y="841657"/>
            <a:ext cx="5119835" cy="2470320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C7B8505-B7C4-490B-A129-D3267B7B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42" y="3676614"/>
            <a:ext cx="5112423" cy="1878814"/>
          </a:xfrm>
          <a:prstGeom prst="rect">
            <a:avLst/>
          </a:prstGeom>
        </p:spPr>
      </p:pic>
      <p:sp>
        <p:nvSpPr>
          <p:cNvPr id="26" name="Freeform 12">
            <a:extLst>
              <a:ext uri="{FF2B5EF4-FFF2-40B4-BE49-F238E27FC236}">
                <a16:creationId xmlns:a16="http://schemas.microsoft.com/office/drawing/2014/main" id="{EE1A7EAA-DE31-45FD-8A51-7ADE79018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1102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Custom 4">
      <a:dk1>
        <a:sysClr val="windowText" lastClr="000000"/>
      </a:dk1>
      <a:lt1>
        <a:sysClr val="window" lastClr="FFFFFF"/>
      </a:lt1>
      <a:dk2>
        <a:srgbClr val="99CCFF"/>
      </a:dk2>
      <a:lt2>
        <a:srgbClr val="D8D9DC"/>
      </a:lt2>
      <a:accent1>
        <a:srgbClr val="CC66FF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</TotalTime>
  <Words>770</Words>
  <Application>Microsoft Office PowerPoint</Application>
  <PresentationFormat>Widescreen</PresentationFormat>
  <Paragraphs>131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Wisp</vt:lpstr>
      <vt:lpstr>PowerPoint Presentation</vt:lpstr>
      <vt:lpstr>Data Collection- Phosphosites </vt:lpstr>
      <vt:lpstr>Data Collection- Kinases</vt:lpstr>
      <vt:lpstr>Data Collection </vt:lpstr>
      <vt:lpstr>Database Construction </vt:lpstr>
      <vt:lpstr>Database Integration: FLASK-SQLAlchemy</vt:lpstr>
      <vt:lpstr>Website Development: Structure</vt:lpstr>
      <vt:lpstr>Website Development: HTML and CSS</vt:lpstr>
      <vt:lpstr>Website Development: Javascript</vt:lpstr>
      <vt:lpstr>Phosphosite &amp; Deployment</vt:lpstr>
      <vt:lpstr>PP Tool Design and Analysis Script integration</vt:lpstr>
      <vt:lpstr>Analysis visualisation</vt:lpstr>
      <vt:lpstr>Volcano Plots</vt:lpstr>
      <vt:lpstr>Relative Kinase Activity Table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Friha Zafar</dc:creator>
  <cp:lastModifiedBy>Friha Zafar</cp:lastModifiedBy>
  <cp:revision>363</cp:revision>
  <dcterms:created xsi:type="dcterms:W3CDTF">2019-02-12T19:45:18Z</dcterms:created>
  <dcterms:modified xsi:type="dcterms:W3CDTF">2019-02-15T12:31:24Z</dcterms:modified>
</cp:coreProperties>
</file>